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4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A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6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>
                <a:solidFill>
                  <a:schemeClr val="tx2"/>
                </a:solidFill>
              </a:rPr>
              <a:t>Cases Closed by Month, 2021-2023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2021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3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c:spPr>
          </c:marker>
          <c:cat>
            <c:strRef>
              <c:f>Sheet1!$A$2:$A$8</c:f>
              <c:strCache>
                <c:ptCount val="7"/>
                <c:pt idx="0">
                  <c:v>February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  <c:pt idx="6">
                  <c:v>August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86</c:v>
                </c:pt>
                <c:pt idx="1">
                  <c:v>62</c:v>
                </c:pt>
                <c:pt idx="2">
                  <c:v>42</c:v>
                </c:pt>
                <c:pt idx="3">
                  <c:v>43</c:v>
                </c:pt>
                <c:pt idx="4">
                  <c:v>82</c:v>
                </c:pt>
                <c:pt idx="5">
                  <c:v>84</c:v>
                </c:pt>
                <c:pt idx="6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A0-4F64-A3BE-6A4501FE3CF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2022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Sheet1!$A$2:$A$8</c:f>
              <c:strCache>
                <c:ptCount val="7"/>
                <c:pt idx="0">
                  <c:v>February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  <c:pt idx="6">
                  <c:v>August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93</c:v>
                </c:pt>
                <c:pt idx="1">
                  <c:v>70</c:v>
                </c:pt>
                <c:pt idx="2">
                  <c:v>61</c:v>
                </c:pt>
                <c:pt idx="3">
                  <c:v>65</c:v>
                </c:pt>
                <c:pt idx="4">
                  <c:v>85</c:v>
                </c:pt>
                <c:pt idx="5">
                  <c:v>67</c:v>
                </c:pt>
                <c:pt idx="6">
                  <c:v>110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A0-4F64-A3BE-6A4501FE3CF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Sheet1!$A$2:$A$8</c:f>
              <c:strCache>
                <c:ptCount val="7"/>
                <c:pt idx="0">
                  <c:v>February</c:v>
                </c:pt>
                <c:pt idx="1">
                  <c:v>March</c:v>
                </c:pt>
                <c:pt idx="2">
                  <c:v>April</c:v>
                </c:pt>
                <c:pt idx="3">
                  <c:v>May</c:v>
                </c:pt>
                <c:pt idx="4">
                  <c:v>June</c:v>
                </c:pt>
                <c:pt idx="5">
                  <c:v>July</c:v>
                </c:pt>
                <c:pt idx="6">
                  <c:v>August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87</c:v>
                </c:pt>
                <c:pt idx="1">
                  <c:v>117</c:v>
                </c:pt>
                <c:pt idx="2">
                  <c:v>105</c:v>
                </c:pt>
                <c:pt idx="3">
                  <c:v>104</c:v>
                </c:pt>
                <c:pt idx="4">
                  <c:v>101</c:v>
                </c:pt>
                <c:pt idx="5">
                  <c:v>117</c:v>
                </c:pt>
                <c:pt idx="6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A0-4F64-A3BE-6A4501FE3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1270095"/>
        <c:axId val="1151245615"/>
      </c:lineChart>
      <c:catAx>
        <c:axId val="1151270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1245615"/>
        <c:crosses val="autoZero"/>
        <c:auto val="1"/>
        <c:lblAlgn val="ctr"/>
        <c:lblOffset val="100"/>
        <c:noMultiLvlLbl val="0"/>
      </c:catAx>
      <c:valAx>
        <c:axId val="1151245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1270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7">
  <a:schemeClr val="accent5"/>
  <a:schemeClr val="accent5"/>
  <a:schemeClr val="accent5"/>
  <a:schemeClr val="accent5"/>
  <a:schemeClr val="accent5"/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5CB5F-41AF-4510-A9E6-BE422F550601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4DAED-DB68-4215-B16E-FAE979B3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9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78009-2AA7-9781-577B-80A30D330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ADD3EF-4651-44CB-9C00-B33AFDB23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9323F-1087-4B47-87C4-9DD6190F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90285-08F3-495F-B2F2-449C8EEC78E4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9586-62F4-11B8-A040-76933646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76485-58CC-647E-EC5C-85F10C02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2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1BE59-9F5E-39F0-015B-8905474B3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FFB1F8-81A0-5E6E-28C3-10899CAA7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D08FD-3E8E-C9A4-262E-3BF3C4E9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1CD55-B717-47B2-B6D6-ECD9B4DC377D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96481-F425-21FB-D285-4A556AD8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6E2C8-60CA-989B-F57A-B700D2B99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05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B6AC27-B27E-0F05-9787-7B4B32F037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56F702-BB35-9371-EFB3-5B39345FA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DA7B5-CCCE-1F18-0216-E8B06031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640BA-7547-4131-9441-EB0CD3B0E466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C91CC-C0C0-6001-EECF-CFD3D6766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BA9AF-54A4-FB44-E7D4-6A0223555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6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EFC36-722A-FEC7-A792-66F3C5E19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9D70E-167D-A686-FE61-23873010A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2B55E-4244-7E92-F73E-763F19EE7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22842-50C2-4C18-B393-CDB40EE90A10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DD42F-24AD-B7C0-39D3-A16AEDBA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0A9C7-F884-43E0-D23B-D0799246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0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53088-E8FE-1EFB-05DD-9CB405079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D2163-40A3-6C1C-4879-B7CB7CB7F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64F85-F5F5-3A04-9390-D40A8F20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9ADB8-07B3-4DFE-A4F9-40BF12D36C8E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12247-7EC8-12A0-1A38-BB6D41FC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DA1EA-93AE-BE2A-63C4-02C6F4A75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5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86E4D-F88E-D35C-A0C4-BF778F7C4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212F6-28C1-F0BE-284F-99ECD6FEC5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DA2EB-93CD-31E7-DF2A-DF7416FB0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738F6-B00D-A9D6-5467-112E1D7A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7AB7-87EA-438D-A1FA-868A6AC4741B}" type="datetime1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ABF67-0B51-305D-7EC1-2A24E3F39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12117-B6F7-0BAC-276C-F538D6FA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CCE7-78B5-1E4A-1DC0-8A44C4591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CCB19A-7CD2-4ECE-F341-5751D0135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D69FCC-A6DE-B7D8-89AC-F385496FF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450748-AC59-D245-2391-CBE55EEDC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C8596-99D8-8942-CE92-2A77DD77E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1CE467-03DB-886B-C43E-974C576A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E497-B0F6-4942-AEB3-B1543BB8CF30}" type="datetime1">
              <a:rPr lang="en-US" smtClean="0"/>
              <a:t>12/13/2023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1C898C-3B82-8A92-23BD-AF0D9CB6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FF7155-B410-757D-731B-3BA9B691A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1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28C25-A883-B399-26B7-D9D802461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C17352-B025-5AC0-11CF-D3E5B4A0F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BBE7-9885-4B9A-AB84-ACB93E6D648A}" type="datetime1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FD78CE-F30B-3261-2E87-420B6AD0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70846A-233C-BE96-4188-5B27F4BE9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9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9E8320-AAA2-8403-4E28-F7980488C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5A74D-7E8A-4768-833C-25AC7503EC5F}" type="datetime1">
              <a:rPr lang="en-US" smtClean="0"/>
              <a:t>12/13/2023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FFA1C2-D9D9-47B2-62FE-2174982E0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D65AC3-72CE-2627-E9B0-55052293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0DB3D-7175-63FE-2163-BDB4BEC47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4A8C5-AF91-5384-5511-46B5DC1D3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E6657-8309-F9D6-1012-DB0C46A19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280D2-1FB7-1B27-D2F8-E41C2D3A8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83B25-2ACB-4003-A5A1-3241C1A730A4}" type="datetime1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4AA122-AC86-65E4-A389-026054BCD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5807E-2F8F-9116-8CFB-D6588F9C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4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229B2-BB24-7816-5657-80595B0B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CA1F1-98CC-5AAF-B5FF-DB733883D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2800C-9069-9051-8A31-E87D3B246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91E231-F695-16B2-7B70-AF4A0A871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548B-F870-49F8-9FCD-05C35B8FBEDB}" type="datetime1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3E7360-AC10-E968-0AB8-AAD19A86B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83780-E5B2-D5EE-9430-679C3D653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71C157-7973-70D9-8FBA-FDC1F9C24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CA85A-C9F6-9236-86E9-93F1361E3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6583E-41DF-15EC-808E-43616B728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8188-5BB4-4B29-818D-267EE23804E3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C8D3A-5B94-716F-A5A3-74078CFB99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1E56E-AC03-C862-24B4-23EF2006B3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76B0A-16D0-42BA-9D96-B8070D7D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1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AEDC1B5-0C4F-DDEA-27E0-4DE450296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3120" y="1678268"/>
            <a:ext cx="7233610" cy="2244376"/>
          </a:xfrm>
        </p:spPr>
        <p:txBody>
          <a:bodyPr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Policy Directives Quarterly Progress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E434DC-5351-D45D-571B-19C44BE4E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8" y="4165152"/>
            <a:ext cx="5851579" cy="808004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>
                <a:solidFill>
                  <a:schemeClr val="tx2"/>
                </a:solidFill>
              </a:rPr>
              <a:t>September 21, 2023</a:t>
            </a:r>
          </a:p>
          <a:p>
            <a:r>
              <a:rPr lang="en-US" sz="2800" dirty="0">
                <a:solidFill>
                  <a:schemeClr val="tx2"/>
                </a:solidFill>
              </a:rPr>
              <a:t>James M. Lindsay, Chief of Enforcement</a:t>
            </a:r>
          </a:p>
        </p:txBody>
      </p:sp>
    </p:spTree>
    <p:extLst>
      <p:ext uri="{BB962C8B-B14F-4D97-AF65-F5344CB8AC3E}">
        <p14:creationId xmlns:p14="http://schemas.microsoft.com/office/powerpoint/2010/main" val="2768510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6003F0-A248-1838-5EA8-254A190BC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Results-Oriented Directives and Quarterly Report Mandate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F9B2B7C-A3B2-EE30-487C-4C8292B8F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3724" y="804672"/>
            <a:ext cx="5559700" cy="523036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</a:rPr>
              <a:t>Commission has issued three result-oriented directives to Enforcement Chief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Take all appropriate actions within Chief discretion to reduce by 75% the number of open cases existing prior to 1/1/23 as quickly as possible and no later than 12/31/24 (Sec I.A.)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Identify and implement such policies and procedures as are necessary to ensure that, for the foreseeable future, the annual number of carryover cases does not exceed 625 (Sec I. B.)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Establish and maintain a system for the efficient allocation and completion of Enforcement Division workload consistent with policy to resolve cases within two years (Sec II. B. 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</a:rPr>
              <a:t>Enforcement Chief to provide quarterly reports to Commission on achieving goals stated in Section I (Sec I. C.)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892034-E095-8AC0-4682-E1B7DBC40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32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6003F0-A248-1838-5EA8-254A190BC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+mn-lt"/>
              </a:rPr>
              <a:t>Case Closures Comparison Data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6566969-F813-4CC5-B3E9-363D85B55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881264" y="-5116"/>
            <a:ext cx="3318648" cy="2490264"/>
            <a:chOff x="-305" y="-1"/>
            <a:chExt cx="3832880" cy="287613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F8CF66C-45E2-456B-92B0-9E97A331D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65D590E-D70D-4D25-B853-D5208F2AA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231501E-3F84-4705-A001-13995FA6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52617E4-47FD-4C38-8F70-93BF9B12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217D733-97B6-4C43-AF0C-5E3CB0EA1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07887"/>
            <a:ext cx="2605762" cy="2252847"/>
            <a:chOff x="-305" y="-4155"/>
            <a:chExt cx="2514948" cy="2174333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D288266-7E76-4D4A-BAAC-E233FA013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697F88A-8624-4BA2-AF06-E6C3A52F0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CA77163-C052-481C-9DCF-68C23ACAB3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2B425B5-0A0E-4B85-B718-E5DA73431A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01DB510-52CB-55A0-B943-984F2A168C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405371"/>
              </p:ext>
            </p:extLst>
          </p:nvPr>
        </p:nvGraphicFramePr>
        <p:xfrm>
          <a:off x="1003178" y="1565500"/>
          <a:ext cx="5575630" cy="3592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84F55E2-75C3-6569-4829-1E1839916B57}"/>
              </a:ext>
            </a:extLst>
          </p:cNvPr>
          <p:cNvSpPr txBox="1"/>
          <p:nvPr/>
        </p:nvSpPr>
        <p:spPr>
          <a:xfrm>
            <a:off x="7172471" y="362495"/>
            <a:ext cx="414074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2"/>
                </a:solidFill>
              </a:rPr>
              <a:t>Case Closure Data Graph Comparing case closures over similar period from 2021-2023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Substantially higher number of closures in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More consistent level of monthly closures in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Data shows consistency of focus on case closure since effective date of the Policy Directives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6D79D-2B32-363B-E536-AF277552A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24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123F1EA-3B0C-58F4-4C66-E6C30CD2B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150" y="496739"/>
            <a:ext cx="11443413" cy="940176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Directive 1: 75% Reduction of Pre-2023 Cases</a:t>
            </a:r>
            <a:endParaRPr lang="en-US" sz="6000" dirty="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68269F0-01E9-004E-12BF-655AB291BC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173274"/>
              </p:ext>
            </p:extLst>
          </p:nvPr>
        </p:nvGraphicFramePr>
        <p:xfrm>
          <a:off x="6524446" y="2343261"/>
          <a:ext cx="4926203" cy="29260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07324">
                  <a:extLst>
                    <a:ext uri="{9D8B030D-6E8A-4147-A177-3AD203B41FA5}">
                      <a16:colId xmlns:a16="http://schemas.microsoft.com/office/drawing/2014/main" val="3781435511"/>
                    </a:ext>
                  </a:extLst>
                </a:gridCol>
                <a:gridCol w="1355210">
                  <a:extLst>
                    <a:ext uri="{9D8B030D-6E8A-4147-A177-3AD203B41FA5}">
                      <a16:colId xmlns:a16="http://schemas.microsoft.com/office/drawing/2014/main" val="1930965674"/>
                    </a:ext>
                  </a:extLst>
                </a:gridCol>
                <a:gridCol w="1146060">
                  <a:extLst>
                    <a:ext uri="{9D8B030D-6E8A-4147-A177-3AD203B41FA5}">
                      <a16:colId xmlns:a16="http://schemas.microsoft.com/office/drawing/2014/main" val="1311434357"/>
                    </a:ext>
                  </a:extLst>
                </a:gridCol>
                <a:gridCol w="1317609">
                  <a:extLst>
                    <a:ext uri="{9D8B030D-6E8A-4147-A177-3AD203B41FA5}">
                      <a16:colId xmlns:a16="http://schemas.microsoft.com/office/drawing/2014/main" val="2111258978"/>
                    </a:ext>
                  </a:extLst>
                </a:gridCol>
              </a:tblGrid>
              <a:tr h="6840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2"/>
                          </a:solidFill>
                          <a:effectLst/>
                        </a:rPr>
                        <a:t>Year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# of Cases as of January 1, 2023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# of Cases as of August 31, 2023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Difference in Caseload for 2016-2022 Cases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72817113"/>
                  </a:ext>
                </a:extLst>
              </a:tr>
              <a:tr h="1710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2016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3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0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-3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441518"/>
                  </a:ext>
                </a:extLst>
              </a:tr>
              <a:tr h="1710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2"/>
                          </a:solidFill>
                          <a:effectLst/>
                        </a:rPr>
                        <a:t>2017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5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2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-3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2498590"/>
                  </a:ext>
                </a:extLst>
              </a:tr>
              <a:tr h="1710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2018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89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48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-41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81161067"/>
                  </a:ext>
                </a:extLst>
              </a:tr>
              <a:tr h="1710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2019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195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92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-103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0323816"/>
                  </a:ext>
                </a:extLst>
              </a:tr>
              <a:tr h="1710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2020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301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206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-95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7402760"/>
                  </a:ext>
                </a:extLst>
              </a:tr>
              <a:tr h="1710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2021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382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259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-123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4270958"/>
                  </a:ext>
                </a:extLst>
              </a:tr>
              <a:tr h="1710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2022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440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317</a:t>
                      </a:r>
                      <a:endParaRPr lang="en-US" sz="18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2"/>
                          </a:solidFill>
                          <a:effectLst/>
                        </a:rPr>
                        <a:t>-123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5294405"/>
                  </a:ext>
                </a:extLst>
              </a:tr>
              <a:tr h="171018">
                <a:tc gridSpan="3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2"/>
                          </a:solidFill>
                          <a:effectLst/>
                        </a:rPr>
                        <a:t>Total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2"/>
                          </a:solidFill>
                          <a:effectLst/>
                        </a:rPr>
                        <a:t>-491</a:t>
                      </a:r>
                      <a:endParaRPr lang="en-US" sz="18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75639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36CABE5-5790-9642-84F9-AB1C78D21C6D}"/>
              </a:ext>
            </a:extLst>
          </p:cNvPr>
          <p:cNvSpPr txBox="1"/>
          <p:nvPr/>
        </p:nvSpPr>
        <p:spPr>
          <a:xfrm>
            <a:off x="470878" y="1684388"/>
            <a:ext cx="5864087" cy="4722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Baseline: 1,415 cases on December 31, 2022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Today: 924 Pre-2023 Cases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Closed in 2023: 491 Pre-2023 cases for 35% reduction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Focus on 2016-2019 cases where roughly 50% reduction achieved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Closures needed to achieve 75% reduction: 570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Slightly under pace, but Enforcement is hopeful the directive can be achieved by December 31, 2024 </a:t>
            </a:r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36E815-7E94-0059-9D8D-3CE9B226D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87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C46ED77-C914-8C20-4FB5-D4641462D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169" y="1243013"/>
            <a:ext cx="4666389" cy="437197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Directive 2: Reduction of Carryover Cases to 625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25E49-2C56-0E9F-AE70-94D18F662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9895" y="804672"/>
            <a:ext cx="6362411" cy="523036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Baseline: 1,415 carryover cases on December 31, 2022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Today: 1,191 cases – Reduction of 224 open cases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Clear progress but farther to go on this directive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Focus on 2016-2019 cases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Focus on resolution of matters involving inadvertent and minor violations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The road to 625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Short-term goal: 1,000 carryover cases at end of 2023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Long-term goal: achieved by end of 2025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Impediments to long-term goal are election year and likely greater incremental difficulty in resolving currently unresolved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51ADA-E372-9A87-52E3-87E742945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31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31C164-0C28-A936-C6A4-E02ED423D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61" y="478027"/>
            <a:ext cx="11373956" cy="777405"/>
          </a:xfrm>
        </p:spPr>
        <p:txBody>
          <a:bodyPr anchor="b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+mn-lt"/>
              </a:rPr>
              <a:t>Directive 3: 2-Year Case Lifecycle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43DF1-8E4C-500E-F8A1-2E21C70D5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030" y="1346548"/>
            <a:ext cx="10064663" cy="526093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2"/>
                </a:solidFill>
              </a:rPr>
              <a:t>Although a result-oriented directive, this directive is contained within Section II of the Policy Directives regarding internal policies and procedures and separate biannual reporting to the Commission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Initial biannual report to occur in January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Data insufficient to assess progress currently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January 2024 biannual report will include a four-year comparison of data concerning the following:</a:t>
            </a:r>
          </a:p>
          <a:p>
            <a:pPr lvl="2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Total number of complaints/referrals received, cases/investigations opened, cases/investigations closed, and cases referred to other agencies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Average monthly rate of cases/investigations opened and closed for each class of Enforcement staff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Detailed explanation for any differences in Enforcement Division performance during the reporting period compared with the prior years’ data</a:t>
            </a:r>
          </a:p>
          <a:p>
            <a:r>
              <a:rPr lang="en-US" sz="2400" dirty="0">
                <a:solidFill>
                  <a:schemeClr val="tx2"/>
                </a:solidFill>
              </a:rPr>
              <a:t>Focus continues to be on case reduction directives as case reduction will naturally affect the lifecycle going forward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88BF7-8FCF-E96E-9CB5-CB6EF51BB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05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42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44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632075-0D2B-5DDB-D03C-3C0C0D06A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6004" y="2863101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Looking Forward</a:t>
            </a:r>
          </a:p>
        </p:txBody>
      </p:sp>
      <p:grpSp>
        <p:nvGrpSpPr>
          <p:cNvPr id="54" name="Group 46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55" name="Freeform: Shape 47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48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49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6AF75ED-8C3F-643A-4075-E454834B1522}"/>
              </a:ext>
            </a:extLst>
          </p:cNvPr>
          <p:cNvSpPr txBox="1"/>
          <p:nvPr/>
        </p:nvSpPr>
        <p:spPr>
          <a:xfrm>
            <a:off x="507304" y="1139868"/>
            <a:ext cx="471995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Continued focus on resolving or moving older cases forward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Intake Process Refinements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Full-time Assistant Chief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Increased effectiveness in 3-day and 14-day timeframes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Turning verbal process refinements into written guidelines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2"/>
                </a:solidFill>
              </a:rPr>
              <a:t>Additional personnel starting in September/October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Intake: SSA and Attorney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Prosecutions: 2 Attorneys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7B5C8-AE27-51EA-DE2F-A0E52C66C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76B0A-16D0-42BA-9D96-B8070D7DCA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35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625</Words>
  <Application>Microsoft Office PowerPoint</Application>
  <PresentationFormat>Widescreen</PresentationFormat>
  <Paragraphs>97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Policy Directives Quarterly Progress Report</vt:lpstr>
      <vt:lpstr>Results-Oriented Directives and Quarterly Report Mandate </vt:lpstr>
      <vt:lpstr>Case Closures Comparison Data</vt:lpstr>
      <vt:lpstr>Directive 1: 75% Reduction of Pre-2023 Cases</vt:lpstr>
      <vt:lpstr>Directive 2: Reduction of Carryover Cases to 625</vt:lpstr>
      <vt:lpstr>Directive 3: 2-Year Case Lifecycle</vt:lpstr>
      <vt:lpstr>Looking Forward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Directives Quarterly Progress Report</dc:title>
  <dc:creator>Vanessa Greer</dc:creator>
  <cp:lastModifiedBy>Kimberly Rawnsley</cp:lastModifiedBy>
  <cp:revision>20</cp:revision>
  <dcterms:created xsi:type="dcterms:W3CDTF">2023-09-11T23:09:02Z</dcterms:created>
  <dcterms:modified xsi:type="dcterms:W3CDTF">2023-12-13T14:36:39Z</dcterms:modified>
</cp:coreProperties>
</file>